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0" r:id="rId4"/>
  </p:sldMasterIdLst>
  <p:notesMasterIdLst>
    <p:notesMasterId r:id="rId28"/>
  </p:notesMasterIdLst>
  <p:handoutMasterIdLst>
    <p:handoutMasterId r:id="rId29"/>
  </p:handoutMasterIdLst>
  <p:sldIdLst>
    <p:sldId id="312" r:id="rId5"/>
    <p:sldId id="304" r:id="rId6"/>
    <p:sldId id="323" r:id="rId7"/>
    <p:sldId id="307" r:id="rId8"/>
    <p:sldId id="325" r:id="rId9"/>
    <p:sldId id="324" r:id="rId10"/>
    <p:sldId id="326" r:id="rId11"/>
    <p:sldId id="281" r:id="rId12"/>
    <p:sldId id="327" r:id="rId13"/>
    <p:sldId id="282" r:id="rId14"/>
    <p:sldId id="329" r:id="rId15"/>
    <p:sldId id="330" r:id="rId16"/>
    <p:sldId id="314" r:id="rId17"/>
    <p:sldId id="332" r:id="rId18"/>
    <p:sldId id="315" r:id="rId19"/>
    <p:sldId id="333" r:id="rId20"/>
    <p:sldId id="328" r:id="rId21"/>
    <p:sldId id="334" r:id="rId22"/>
    <p:sldId id="317" r:id="rId23"/>
    <p:sldId id="335" r:id="rId24"/>
    <p:sldId id="338" r:id="rId25"/>
    <p:sldId id="339" r:id="rId26"/>
    <p:sldId id="337" r:id="rId2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7550A-06CB-36CC-17F8-60114BA0354C}" v="468" dt="2025-01-26T21:53:57.784"/>
    <p1510:client id="{6159293B-C575-647B-8FE3-333E19041DE7}" v="4" dt="2025-01-27T07:50:57.438"/>
    <p1510:client id="{7B3429D5-C4CE-F659-1A16-AE6BDC379A19}" v="393" dt="2025-01-26T20:36:02.35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706" y="-5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6T20:36:1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11423 6252 16383 0 0,'0'-5'0'0'0,"-5"-1"0"0"0,-6 0 0 0 0,-2-4 0 0 0,-3-1 0 0 0,1 8 0 0 0,3 8 0 0 0,3 9 0 0 0,4 6 0 0 0,7 6 0 0 0,9-3 0 0 0,6-4 0 0 0,7-6 0 0 0,-2 0 0 0 0,1-3 0 0 0,1-2 0 0 0,1-3 0 0 0,-3-7 0 0 0,-10-4 0 0 0,-8-5 0 0 0,-9-1 0 0 0,-4-3 0 0 0,-5 0 0 0 0,0-1 0 0 0,-3 1 0 0 0,2-1 0 0 0,-2 2 0 0 0,-3 3 0 0 0,-3 4 0 0 0,-2 3 0 0 0,-2 2 0 0 0,3 6 0 0 0,7 8 0 0 0,0 1 0 0 0,4 4 0 0 0,3 4 0 0 0,4 3 0 0 0,-2-3 0 0 0,1 6 0 0 0,0 2 0 0 0,3 2 0 0 0,1 1 0 0 0,-3-6 0 0 0,-2-2 0 0 0,2-1 0 0 0,1 2 0 0 0,7-4 0 0 0,8-6 0 0 0,6-5 0 0 0,7-4 0 0 0,3-3 0 0 0,3-3 0 0 0,1 0 0 0 0,-4-6 0 0 0,-2-2 0 0 0,0 1 0 0 0,-4-4 0 0 0,-1 1 0 0 0,-3-4 0 0 0,0 1 0 0 0,-2-2 0 0 0,1 1 0 0 0,-2-2 0 0 0,-3-8 0 0 0,2 1 0 0 0,-2-2 0 0 0,-1-1 0 0 0,-4-1 0 0 0,3 4 0 0 0,1 1 0 0 0,-3-1 0 0 0,-1-1 0 0 0,-2-1 0 0 0,-1-2 0 0 0,-6 4 0 0 0,-7 5 0 0 0,-7 7 0 0 0,-5 5 0 0 0,-4 3 0 0 0,-2 2 0 0 0,4 6 0 0 0,1 3 0 0 0,0-1 0 0 0,4 4 0 0 0,0 0 0 0 0,4 3 0 0 0,0-1 0 0 0,2 3 0 0 0,-1-2 0 0 0,1 1 0 0 0,-1-1 0 0 0,2 2 0 0 0,-2 3 0 0 0,2 3 0 0 0,2 3 0 0 0,4 2 0 0 0,3 1 0 0 0,7-4 0 0 0,3-1 0 0 0,5-4 0 0 0,6-6 0 0 0,5-5 0 0 0,4-4 0 0 0,-3-7 0 0 0,0-9 0 0 0,-4-6 0 0 0,-1-1 0 0 0,-3-2 0 0 0,-4-2 0 0 0,1-2 0 0 0,-1-2 0 0 0,-3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6T20:36:10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11451 6280 16383 0 0,'-5'0'0'0'0,"-6"5"0"0"0,-7 2 0 0 0,0 4 0 0 0,-2 0 0 0 0,3 4 0 0 0,-1-1 0 0 0,2 2 0 0 0,0-2 0 0 0,2 2 0 0 0,-2-2 0 0 0,3 2 0 0 0,-3-2 0 0 0,3 1 0 0 0,3 4 0 0 0,3 3 0 0 0,-2-2 0 0 0,5-5 0 0 0,9-4 0 0 0,8-5 0 0 0,7-3 0 0 0,4-2 0 0 0,-1-11 0 0 0,1-4 0 0 0,-5-4 0 0 0,-5-4 0 0 0,0 1 0 0 0,-2 0 0 0 0,1 3 0 0 0,-1 0 0 0 0,-3-2 0 0 0,2 2 0 0 0,0-5 0 0 0,-3-4 0 0 0,7 3 0 0 0,2 0 0 0 0,-3-1 0 0 0,2 5 0 0 0,-3 0 0 0 0,-7 3 0 0 0,-11 6 0 0 0,-4 8 0 0 0,-5 5 0 0 0,0 8 0 0 0,-4 1 0 0 0,3 5 0 0 0,2 3 0 0 0,0 0 0 0 0,2 1 0 0 0,2 1 0 0 0,-2-1 0 0 0,1-1 0 0 0,-3-2 0 0 0,1 0 0 0 0,3 2 0 0 0,7-2 0 0 0,9-4 0 0 0,4-9 0 0 0,9-5 0 0 0,2-8 0 0 0,1-1 0 0 0,-2-5 0 0 0,0-5 0 0 0,-4-3 0 0 0,0 2 0 0 0,-3-1 0 0 0,-3-1 0 0 0,-4-2 0 0 0,-8 4 0 0 0,-9 5 0 0 0,-8 5 0 0 0,-5 5 0 0 0,-4 3 0 0 0,-2 2 0 0 0,3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6T20:36:1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15567 6249 16383 0 0,'-5'0'0'0'0,"-1"5"0"0"0,-6 2 0 0 0,1 4 0 0 0,1 6 0 0 0,-2-1 0 0 0,0 2 0 0 0,3 4 0 0 0,3 2 0 0 0,7-3 0 0 0,4 0 0 0 0,5-3 0 0 0,7-5 0 0 0,5-5 0 0 0,3-4 0 0 0,3-2 0 0 0,-3-6 0 0 0,-2-3 0 0 0,-4-6 0 0 0,0 1 0 0 0,-4-4 0 0 0,1 2 0 0 0,-3-2 0 0 0,-3-4 0 0 0,-9 3 0 0 0,-3-2 0 0 0,-8 3 0 0 0,-6 4 0 0 0,-1-1 0 0 0,-2 2 0 0 0,-3 2 0 0 0,-3 4 0 0 0,-1 2 0 0 0,-2 1 0 0 0,4 7 0 0 0,1 2 0 0 0,5 4 0 0 0,4 6 0 0 0,6 5 0 0 0,4 4 0 0 0,-2-4 0 0 0,-1 1 0 0 0,1 1 0 0 0,7-4 0 0 0,8-5 0 0 0,8-6 0 0 0,0 2 0 0 0,3-2 0 0 0,2-2 0 0 0,3-3 0 0 0,-3-6 0 0 0,0-3 0 0 0,-4-6 0 0 0,-1-1 0 0 0,-2-3 0 0 0,1 0 0 0 0,-3-1 0 0 0,-3-3 0 0 0,2 1 0 0 0,-2-1 0 0 0,-2-2 0 0 0,-2-3 0 0 0,-3-1 0 0 0,-1-3 0 0 0,-7 5 0 0 0,-6 5 0 0 0,-7 7 0 0 0,-6 4 0 0 0,2 9 0 0 0,0 3 0 0 0,-7 2 0 0 0,2 4 0 0 0,6 6 0 0 0,6 4 0 0 0,5 3 0 0 0,5 4 0 0 0,4 1 0 0 0,1 0 0 0 0,5-4 0 0 0,3-1 0 0 0,5-6 0 0 0,-1 0 0 0 0,4-3 0 0 0,3-5 0 0 0,-1-8 0 0 0,-4-10 0 0 0,-5-8 0 0 0,-3-7 0 0 0,2 1 0 0 0,0-1 0 0 0,-2-1 0 0 0,4 3 0 0 0,-1-5 0 0 0,-6 3 0 0 0,-9 5 0 0 0,-8 5 0 0 0,-7 5 0 0 0,-5 4 0 0 0,3 7 0 0 0,4 9 0 0 0,6 7 0 0 0,10 0 0 0 0,6 1 0 0 0,7-1 0 0 0,6-6 0 0 0,2 2 0 0 0,1-3 0 0 0,4-4 0 0 0,-4-7 0 0 0,-3-9 0 0 0,-6-8 0 0 0,-4-7 0 0 0,-3-3 0 0 0,-2 6 0 0 0,-6 8 0 0 0,-2 10 0 0 0,-5 6 0 0 0,4 2 0 0 0,9 0 0 0 0,4-1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6T20:36:10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10646 3827 16383 0 0,'2'2'0'0'0,"4"4"0"0"0,3 3 0 0 0,2 2 0 0 0,3 2 0 0 0,0 2 0 0 0,1 0 0 0 0,0 0 0 0 0,0 0 0 0 0,0 0 0 0 0,0 0 0 0 0,0 0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0,-1-1 0 0 0,1 1 0 0 0,2 2 0 0 0,0 0 0 0 0,1 1 0 0 0,-1-1 0 0 0,-1-1 0 0 0,0 0 0 0 0,1 1 0 0 0,1 1 0 0 0,3 2 0 0 0,1 3 0 0 0,1 0 0 0 0,-2-2 0 0 0,-2-2 0 0 0,-1-1 0 0 0,-2-2 0 0 0,-1-1 0 0 0,0 0 0 0 0,-1-1 0 0 0,0 0 0 0 0,0 0 0 0 0,0 0 0 0 0,1 1 0 0 0,2 1 0 0 0,0 2 0 0 0,1 0 0 0 0,-1-1 0 0 0,2 2 0 0 0,2 2 0 0 0,1 0 0 0 0,-2 0 0 0 0,-1-2 0 0 0,-2-2 0 0 0,-1-1 0 0 0,-1-1 0 0 0,0 0 0 0 0,-1-1 0 0 0,0 0 0 0 0,1 1 0 0 0,-1-1 0 0 0,0 0 0 0 0,3 3 0 0 0,1 1 0 0 0,-1-1 0 0 0,0 0 0 0 0,0 0 0 0 0,-2-2 0 0 0,0 0 0 0 0,0 0 0 0 0,0 0 0 0 0,2 1 0 0 0,0 2 0 0 0,1 0 0 0 0,-1-2 0 0 0,-1 1 0 0 0,-1-2 0 0 0,0 0 0 0 0,0 0 0 0 0,0-1 0 0 0,-1 1 0 0 0,0-1 0 0 0,1 1 0 0 0,-1-1 0 0 0,1 0 0 0 0,-1 1 0 0 0,0-1 0 0 0,1 1 0 0 0,-1-1 0 0 0,3 3 0 0 0,1 1 0 0 0,0 0 0 0 0,-1-1 0 0 0,-1-1 0 0 0,0 0 0 0 0,-1-1 0 0 0,0-1 0 0 0,-1 1 0 0 0,0-1 0 0 0,1 1 0 0 0,-1-1 0 0 0,1 0 0 0 0,-1 1 0 0 0,0-1 0 0 0,1 1 0 0 0,-1-1 0 0 0,1 1 0 0 0,-1-1 0 0 0,1 1 0 0 0,-1-1 0 0 0,1 1 0 0 0,-1-1 0 0 0,1 1 0 0 0,-1-1 0 0 0,1 1 0 0 0,2 2 0 0 0,1 1 0 0 0,-1-1 0 0 0,0 0 0 0 0,0-1 0 0 0,-2 0 0 0 0,0-1 0 0 0,0 0 0 0 0,0-1 0 0 0,-1 1 0 0 0,0-1 0 0 0,1 1 0 0 0,-1-1 0 0 0,0 0 0 0 0,1 1 0 0 0,-1-1 0 0 0,-2-2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6T20:36:10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13864 6225 16383 0 0,'2665'-2198'0'0'0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2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5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7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1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8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5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 err="1"/>
              <a:t>Ewolucja</a:t>
            </a:r>
            <a:r>
              <a:rPr lang="en-US" dirty="0"/>
              <a:t> </a:t>
            </a:r>
            <a:r>
              <a:rPr lang="en-US" dirty="0" err="1"/>
              <a:t>Strategii</a:t>
            </a:r>
            <a:r>
              <a:rPr lang="en-US" dirty="0"/>
              <a:t> Gry w </a:t>
            </a:r>
            <a:r>
              <a:rPr lang="en-US" dirty="0" err="1"/>
              <a:t>Pokera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305" y="691932"/>
            <a:ext cx="8101159" cy="1015041"/>
          </a:xfrm>
        </p:spPr>
        <p:txBody>
          <a:bodyPr/>
          <a:lstStyle/>
          <a:p>
            <a:r>
              <a:rPr lang="en-US" dirty="0" err="1">
                <a:cs typeface="Arial"/>
              </a:rPr>
              <a:t>Poruszanie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się</a:t>
            </a:r>
            <a:r>
              <a:rPr lang="en-US" dirty="0">
                <a:cs typeface="Arial"/>
              </a:rPr>
              <a:t> po </a:t>
            </a:r>
            <a:r>
              <a:rPr lang="en-US" dirty="0" err="1">
                <a:cs typeface="Arial"/>
              </a:rPr>
              <a:t>Drzewie</a:t>
            </a:r>
            <a:endParaRPr lang="en-US" dirty="0" err="1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632159A4-07FA-B347-2386-264D7403C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06" y="2279346"/>
            <a:ext cx="93440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A048-B05A-A301-F537-0C01CF47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083" y="589057"/>
            <a:ext cx="7965461" cy="682020"/>
          </a:xfrm>
        </p:spPr>
        <p:txBody>
          <a:bodyPr/>
          <a:lstStyle/>
          <a:p>
            <a:r>
              <a:rPr lang="en-US" dirty="0" err="1">
                <a:cs typeface="Arial"/>
              </a:rPr>
              <a:t>Uczenie</a:t>
            </a:r>
            <a:r>
              <a:rPr lang="en-US" dirty="0">
                <a:cs typeface="Arial"/>
              </a:rPr>
              <a:t> bez </a:t>
            </a:r>
            <a:r>
              <a:rPr lang="en-US" dirty="0" err="1">
                <a:cs typeface="Arial"/>
              </a:rPr>
              <a:t>nadzoru</a:t>
            </a:r>
            <a:endParaRPr lang="en-US" dirty="0" err="1"/>
          </a:p>
        </p:txBody>
      </p:sp>
      <p:pic>
        <p:nvPicPr>
          <p:cNvPr id="5" name="Content Placeholder 4" descr="A group of robots walking in a space&#10;&#10;AI-generated content may be incorrect.">
            <a:extLst>
              <a:ext uri="{FF2B5EF4-FFF2-40B4-BE49-F238E27FC236}">
                <a16:creationId xmlns:a16="http://schemas.microsoft.com/office/drawing/2014/main" id="{24016A48-C270-1470-BD2D-AF59F2F97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45630" y="1715463"/>
            <a:ext cx="7335594" cy="4544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A0A9E-EDBC-5793-6017-7BE34D2BFA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8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2CD-151B-2B20-6C6F-75A5A6BD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Fitness Function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AA670-1D53-C053-9272-DDE4A93EEB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60565" y="2637262"/>
            <a:ext cx="7965460" cy="5142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2077-D262-B756-F477-259C272E2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5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2" y="559951"/>
            <a:ext cx="10511627" cy="636376"/>
          </a:xfrm>
        </p:spPr>
        <p:txBody>
          <a:bodyPr anchor="b">
            <a:normAutofit/>
          </a:bodyPr>
          <a:lstStyle/>
          <a:p>
            <a:r>
              <a:rPr lang="en-US" dirty="0"/>
              <a:t>Poker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1" name="Content Placeholder 10" descr="A group of people standing around a poker table&#10;&#10;AI-generated content may be incorrect.">
            <a:extLst>
              <a:ext uri="{FF2B5EF4-FFF2-40B4-BE49-F238E27FC236}">
                <a16:creationId xmlns:a16="http://schemas.microsoft.com/office/drawing/2014/main" id="{DC5C134C-6DB1-2563-A68C-6BAA66E160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136450" y="1376909"/>
            <a:ext cx="7509831" cy="4235292"/>
          </a:xfr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2" y="559951"/>
            <a:ext cx="10511627" cy="636376"/>
          </a:xfrm>
        </p:spPr>
        <p:txBody>
          <a:bodyPr anchor="b">
            <a:normAutofit/>
          </a:bodyPr>
          <a:lstStyle/>
          <a:p>
            <a:r>
              <a:rPr lang="en-US" dirty="0"/>
              <a:t>Poker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C7E81-29A1-3B2A-EF2D-CF257CDFFA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7673" y="1621586"/>
            <a:ext cx="3778423" cy="4459772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406961F-27F0-34C7-4886-8741768D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91" y="1625699"/>
            <a:ext cx="3347013" cy="279637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B1D75A-8092-DE93-8B66-673F8453B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963" y="1620998"/>
            <a:ext cx="3527264" cy="34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3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 err="1"/>
              <a:t>Algorytm</a:t>
            </a:r>
            <a:r>
              <a:rPr lang="en-US" dirty="0"/>
              <a:t> </a:t>
            </a:r>
            <a:r>
              <a:rPr lang="en-US" dirty="0" err="1"/>
              <a:t>Genetyczny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534276" cy="3720337"/>
          </a:xfrm>
        </p:spPr>
        <p:txBody>
          <a:bodyPr vert="horz" lIns="91440" tIns="0" rIns="91440" bIns="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cs typeface="Sabon Next LT"/>
              </a:rPr>
              <a:t>Selekcja</a:t>
            </a:r>
            <a:r>
              <a:rPr lang="en-US" dirty="0">
                <a:cs typeface="Sabon Next LT"/>
              </a:rPr>
              <a:t>: </a:t>
            </a:r>
            <a:r>
              <a:rPr lang="en-US" dirty="0" err="1">
                <a:cs typeface="Sabon Next LT"/>
              </a:rPr>
              <a:t>Ruletka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na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bazie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funkcji</a:t>
            </a:r>
            <a:r>
              <a:rPr lang="en-US" dirty="0">
                <a:cs typeface="Sabon Next LT"/>
              </a:rPr>
              <a:t> fitness</a:t>
            </a:r>
          </a:p>
          <a:p>
            <a:pPr marL="342900" indent="-342900">
              <a:buAutoNum type="arabicPeriod"/>
            </a:pPr>
            <a:r>
              <a:rPr lang="en-US" dirty="0">
                <a:cs typeface="Sabon Next LT"/>
              </a:rPr>
              <a:t>Crossover: </a:t>
            </a:r>
            <a:r>
              <a:rPr lang="en-US" dirty="0" err="1">
                <a:cs typeface="Sabon Next LT"/>
              </a:rPr>
              <a:t>Losowe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zamiany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dwóch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grafów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Sabon Next LT"/>
              </a:rPr>
              <a:t>Mutacja</a:t>
            </a:r>
            <a:r>
              <a:rPr lang="en-US" dirty="0">
                <a:cs typeface="Sabon Next LT"/>
              </a:rPr>
              <a:t>: </a:t>
            </a:r>
            <a:r>
              <a:rPr lang="en-US" dirty="0" err="1">
                <a:cs typeface="Sabon Next LT"/>
              </a:rPr>
              <a:t>Losowa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zamiana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wartości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liścia</a:t>
            </a:r>
          </a:p>
          <a:p>
            <a:pPr marL="342900" indent="-342900">
              <a:buAutoNum type="arabicPeriod"/>
            </a:pPr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79F1AC7-A296-606C-2DC8-66EA8074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diagram of a heart attack&#10;&#10;AI-generated content may be incorrect.">
            <a:extLst>
              <a:ext uri="{FF2B5EF4-FFF2-40B4-BE49-F238E27FC236}">
                <a16:creationId xmlns:a16="http://schemas.microsoft.com/office/drawing/2014/main" id="{9AE81B02-07E1-9345-FA0C-B524BF0A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86" y="381000"/>
            <a:ext cx="9324028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7FD8-E6C7-63CB-B606-18C07174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47F66-E092-05B9-9C61-E9D5A55B6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0F452-86EA-B7B0-43A4-988A7605D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pPr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Punkty</a:t>
            </a:r>
            <a:r>
              <a:rPr lang="en-US" dirty="0">
                <a:ea typeface="+mn-lt"/>
                <a:cs typeface="+mn-lt"/>
              </a:rPr>
              <a:t> z kart</a:t>
            </a:r>
            <a:endParaRPr lang="en-US" dirty="0">
              <a:cs typeface="Sabon Next LT"/>
            </a:endParaRPr>
          </a:p>
          <a:p>
            <a:pPr>
              <a:buChar char="•"/>
            </a:pP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Najwyższa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karta</a:t>
            </a:r>
          </a:p>
          <a:p>
            <a:pPr>
              <a:buChar char="•"/>
            </a:pP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Wysokość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stawki</a:t>
            </a:r>
          </a:p>
          <a:p>
            <a:pPr>
              <a:buChar char="•"/>
            </a:pP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Ilość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posiadanej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gotówki</a:t>
            </a:r>
          </a:p>
          <a:p>
            <a:pPr>
              <a:buChar char="•"/>
            </a:pPr>
            <a:r>
              <a:rPr lang="en-US" dirty="0">
                <a:cs typeface="Sabon Next LT"/>
              </a:rPr>
              <a:t> </a:t>
            </a:r>
            <a:r>
              <a:rPr lang="en-US" err="1">
                <a:cs typeface="Sabon Next LT"/>
              </a:rPr>
              <a:t>Zainwestowana</a:t>
            </a:r>
            <a:r>
              <a:rPr lang="en-US" dirty="0">
                <a:cs typeface="Sabon Next LT"/>
              </a:rPr>
              <a:t> </a:t>
            </a:r>
            <a:r>
              <a:rPr lang="en-US" err="1">
                <a:cs typeface="Sabon Next LT"/>
              </a:rPr>
              <a:t>iloś</a:t>
            </a:r>
            <a:r>
              <a:rPr lang="en-US" err="1">
                <a:ea typeface="+mn-lt"/>
                <a:cs typeface="+mn-lt"/>
              </a:rPr>
              <a:t>ć</a:t>
            </a:r>
            <a:endParaRPr lang="en-US" dirty="0" err="1">
              <a:ea typeface="+mn-lt"/>
              <a:cs typeface="+mn-lt"/>
            </a:endParaRPr>
          </a:p>
          <a:p>
            <a:pPr>
              <a:buChar char="•"/>
            </a:pP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Która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runda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14BA76-4F53-0787-3BB0-360AA2E7CB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8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045E-0DFD-67F5-A149-1C491097D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Wyniki</a:t>
            </a:r>
          </a:p>
        </p:txBody>
      </p:sp>
    </p:spTree>
    <p:extLst>
      <p:ext uri="{BB962C8B-B14F-4D97-AF65-F5344CB8AC3E}">
        <p14:creationId xmlns:p14="http://schemas.microsoft.com/office/powerpoint/2010/main" val="427937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anchor="b">
            <a:normAutofit/>
          </a:bodyPr>
          <a:lstStyle/>
          <a:p>
            <a:r>
              <a:rPr lang="en-US" dirty="0" err="1"/>
              <a:t>Najlepsze</a:t>
            </a:r>
            <a:r>
              <a:rPr lang="en-US" dirty="0"/>
              <a:t> </a:t>
            </a:r>
            <a:r>
              <a:rPr lang="en-US" dirty="0" err="1"/>
              <a:t>Strategie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E80A84-A802-EEF2-6235-9C27828A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 err="1"/>
              <a:t>Odkrycie</a:t>
            </a:r>
            <a:r>
              <a:rPr lang="en-US" dirty="0"/>
              <a:t> </a:t>
            </a:r>
            <a:r>
              <a:rPr lang="en-US" dirty="0" err="1"/>
              <a:t>optymalnej</a:t>
            </a:r>
            <a:r>
              <a:rPr lang="en-US" dirty="0"/>
              <a:t> </a:t>
            </a:r>
            <a:r>
              <a:rPr lang="en-US" dirty="0" err="1"/>
              <a:t>strategii</a:t>
            </a:r>
          </a:p>
          <a:p>
            <a:r>
              <a:rPr lang="en-US" dirty="0" err="1"/>
              <a:t>Wygrywanie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kasynie</a:t>
            </a:r>
            <a:r>
              <a:rPr lang="en-US" dirty="0"/>
              <a:t> online</a:t>
            </a:r>
            <a:endParaRPr lang="en-US" dirty="0">
              <a:cs typeface="Sabon Next 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FC81-20F1-D8E0-1476-89D21744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Wnioski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7EE5-80C2-A6FC-91CB-B4E5BE4C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r>
              <a:rPr lang="en-US" dirty="0" err="1">
                <a:cs typeface="Sabon Next LT"/>
              </a:rPr>
              <a:t>Jedyne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istotne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cechy</a:t>
            </a:r>
            <a:r>
              <a:rPr lang="en-US" dirty="0">
                <a:cs typeface="Sabon Next LT"/>
              </a:rPr>
              <a:t> to: </a:t>
            </a:r>
            <a:r>
              <a:rPr lang="en-US" dirty="0" err="1">
                <a:cs typeface="Sabon Next LT"/>
              </a:rPr>
              <a:t>punkty</a:t>
            </a:r>
            <a:r>
              <a:rPr lang="en-US" dirty="0">
                <a:cs typeface="Sabon Next LT"/>
              </a:rPr>
              <a:t> z kart, </a:t>
            </a:r>
            <a:r>
              <a:rPr lang="en-US" dirty="0" err="1">
                <a:cs typeface="Sabon Next LT"/>
              </a:rPr>
              <a:t>najwyższa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karta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oraz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wysokość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stawki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5602-CE29-54CC-C953-64DD1E43C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1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FC81-20F1-D8E0-1476-89D21744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574898"/>
            <a:ext cx="3931920" cy="785101"/>
          </a:xfrm>
        </p:spPr>
        <p:txBody>
          <a:bodyPr anchor="b">
            <a:normAutofit/>
          </a:bodyPr>
          <a:lstStyle/>
          <a:p>
            <a:r>
              <a:rPr lang="en-US" dirty="0" err="1"/>
              <a:t>Wnioski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5602-CE29-54CC-C953-64DD1E43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7EE5-80C2-A6FC-91CB-B4E5BE4C4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938" y="1524001"/>
            <a:ext cx="3931920" cy="3811588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 err="1"/>
              <a:t>Dodatkowo</a:t>
            </a:r>
            <a:r>
              <a:rPr lang="en-US" dirty="0"/>
              <a:t> </a:t>
            </a:r>
            <a:r>
              <a:rPr lang="en-US" dirty="0" err="1"/>
              <a:t>badanie</a:t>
            </a:r>
            <a:r>
              <a:rPr lang="en-US" dirty="0"/>
              <a:t> </a:t>
            </a:r>
            <a:r>
              <a:rPr lang="en-US" dirty="0" err="1"/>
              <a:t>dowodzi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według</a:t>
            </a:r>
            <a:r>
              <a:rPr lang="en-US" dirty="0"/>
              <a:t> </a:t>
            </a:r>
            <a:r>
              <a:rPr lang="en-US" dirty="0" err="1"/>
              <a:t>prostych</a:t>
            </a:r>
            <a:r>
              <a:rPr lang="en-US" dirty="0"/>
              <a:t> </a:t>
            </a:r>
            <a:r>
              <a:rPr lang="en-US" dirty="0" err="1"/>
              <a:t>drzew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warto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poddawać</a:t>
            </a:r>
            <a:endParaRPr lang="en-US" dirty="0" err="1">
              <a:cs typeface="Sabon Next LT"/>
            </a:endParaRPr>
          </a:p>
        </p:txBody>
      </p:sp>
      <p:pic>
        <p:nvPicPr>
          <p:cNvPr id="5" name="Picture 4" descr="NeVeR gIvE uP hOpE : r/im14andthisisdeep">
            <a:extLst>
              <a:ext uri="{FF2B5EF4-FFF2-40B4-BE49-F238E27FC236}">
                <a16:creationId xmlns:a16="http://schemas.microsoft.com/office/drawing/2014/main" id="{4D8B2D85-B3DA-4F3A-8A4C-09A335F1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6" r="-3" b="-3"/>
          <a:stretch/>
        </p:blipFill>
        <p:spPr>
          <a:xfrm>
            <a:off x="5262700" y="987425"/>
            <a:ext cx="6172200" cy="48736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7CC1-70E8-DF6B-0AB8-024AAFDFB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3" y="2588030"/>
            <a:ext cx="4983079" cy="32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anchor="b">
            <a:normAutofit fontScale="90000"/>
          </a:bodyPr>
          <a:lstStyle/>
          <a:p>
            <a:r>
              <a:rPr lang="en-US" dirty="0" err="1"/>
              <a:t>Dalsze</a:t>
            </a:r>
            <a:r>
              <a:rPr lang="en-US" dirty="0"/>
              <a:t> </a:t>
            </a:r>
            <a:r>
              <a:rPr lang="en-US" dirty="0" err="1"/>
              <a:t>Możliwości</a:t>
            </a:r>
            <a:r>
              <a:rPr lang="en-US" dirty="0"/>
              <a:t> I </a:t>
            </a:r>
            <a:r>
              <a:rPr lang="en-US" dirty="0" err="1"/>
              <a:t>Problemy</a:t>
            </a:r>
            <a:r>
              <a:rPr lang="en-US" dirty="0"/>
              <a:t> do </a:t>
            </a:r>
            <a:r>
              <a:rPr lang="en-US" dirty="0" err="1"/>
              <a:t>Rozwiązania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E80A84-A802-EEF2-6235-9C27828A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vert="horz" lIns="91440" tIns="0" rIns="91440" bIns="0" rtlCol="0" anchor="t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EC43-D623-A3F5-BB2E-5F79F7BD1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834349" cy="2727709"/>
          </a:xfrm>
        </p:spPr>
        <p:txBody>
          <a:bodyPr/>
          <a:lstStyle/>
          <a:p>
            <a:r>
              <a:rPr lang="en-US" dirty="0" err="1"/>
              <a:t>Dziękuję</a:t>
            </a:r>
            <a:r>
              <a:rPr lang="en-US" dirty="0"/>
              <a:t> za </a:t>
            </a:r>
            <a:r>
              <a:rPr lang="en-US" dirty="0" err="1"/>
              <a:t>Uwagę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EDE09-86F9-5ECE-DC72-4AB39A75A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3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 err="1"/>
              <a:t>PLan</a:t>
            </a:r>
            <a:r>
              <a:rPr lang="en-US" dirty="0"/>
              <a:t> </a:t>
            </a:r>
            <a:r>
              <a:rPr lang="en-US" dirty="0" err="1"/>
              <a:t>Działania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vert="horz" lIns="91440" tIns="0" rIns="91440" bIns="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 err="1"/>
              <a:t>Wykorzystanie</a:t>
            </a:r>
            <a:r>
              <a:rPr lang="en-US" dirty="0"/>
              <a:t> </a:t>
            </a:r>
            <a:r>
              <a:rPr lang="en-US" err="1"/>
              <a:t>środowiska</a:t>
            </a:r>
            <a:r>
              <a:rPr lang="en-US" dirty="0"/>
              <a:t> do </a:t>
            </a:r>
            <a:r>
              <a:rPr lang="en-US" err="1"/>
              <a:t>gry</a:t>
            </a:r>
            <a:r>
              <a:rPr lang="en-US"/>
              <a:t> w </a:t>
            </a:r>
            <a:r>
              <a:rPr lang="en-US" err="1"/>
              <a:t>pokera</a:t>
            </a:r>
            <a:endParaRPr lang="en-US" dirty="0" err="1">
              <a:cs typeface="Sabon Next LT"/>
            </a:endParaRPr>
          </a:p>
          <a:p>
            <a:pPr marL="342900" indent="-342900">
              <a:buChar char="•"/>
            </a:pPr>
            <a:r>
              <a:rPr lang="en-US" dirty="0" err="1">
                <a:cs typeface="Sabon Next LT"/>
              </a:rPr>
              <a:t>Stworzenie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losowych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drzew</a:t>
            </a:r>
          </a:p>
          <a:p>
            <a:pPr marL="342900" indent="-342900">
              <a:buChar char="•"/>
            </a:pPr>
            <a:r>
              <a:rPr lang="en-US" dirty="0" err="1">
                <a:cs typeface="Sabon Next LT"/>
              </a:rPr>
              <a:t>Optymalizacja</a:t>
            </a:r>
            <a:r>
              <a:rPr lang="en-US" dirty="0">
                <a:cs typeface="Sabon Next LT"/>
              </a:rPr>
              <a:t> ich </a:t>
            </a:r>
            <a:r>
              <a:rPr lang="en-US" dirty="0" err="1">
                <a:cs typeface="Sabon Next LT"/>
              </a:rPr>
              <a:t>przy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pomocy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algorytmów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genetycznych</a:t>
            </a:r>
          </a:p>
          <a:p>
            <a:pPr marL="342900" indent="-342900">
              <a:buChar char="•"/>
            </a:pPr>
            <a:r>
              <a:rPr lang="en-US" dirty="0" err="1">
                <a:cs typeface="Sabon Next LT"/>
              </a:rPr>
              <a:t>Zobaczenie</a:t>
            </a:r>
            <a:r>
              <a:rPr lang="en-US" dirty="0">
                <a:cs typeface="Sabon Next LT"/>
              </a:rPr>
              <a:t> jak </a:t>
            </a:r>
            <a:r>
              <a:rPr lang="en-US" dirty="0" err="1">
                <a:cs typeface="Sabon Next LT"/>
              </a:rPr>
              <a:t>wygląda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taktyka</a:t>
            </a:r>
            <a:r>
              <a:rPr lang="en-US" dirty="0">
                <a:cs typeface="Sabon Next LT"/>
              </a:rPr>
              <a:t>, </a:t>
            </a:r>
            <a:r>
              <a:rPr lang="en-US" dirty="0" err="1">
                <a:cs typeface="Sabon Next LT"/>
              </a:rPr>
              <a:t>która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zapewni</a:t>
            </a:r>
            <a:r>
              <a:rPr lang="en-US" dirty="0">
                <a:cs typeface="Sabon Next LT"/>
              </a:rPr>
              <a:t> mi </a:t>
            </a:r>
            <a:r>
              <a:rPr lang="en-US" dirty="0" err="1">
                <a:cs typeface="Sabon Next LT"/>
              </a:rPr>
              <a:t>miliony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2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 err="1"/>
              <a:t>Drzewo</a:t>
            </a:r>
          </a:p>
        </p:txBody>
      </p:sp>
      <p:pic>
        <p:nvPicPr>
          <p:cNvPr id="5" name="Picture Placeholder 4" descr="Drzewo Png Zdjęcia - darmowe pobieranie na Freepik">
            <a:extLst>
              <a:ext uri="{FF2B5EF4-FFF2-40B4-BE49-F238E27FC236}">
                <a16:creationId xmlns:a16="http://schemas.microsoft.com/office/drawing/2014/main" id="{051A1973-BC5B-3EB9-BCE2-239A55FDA7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644" r="26644"/>
          <a:stretch/>
        </p:blipFill>
        <p:spPr/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 err="1"/>
              <a:t>Drzewo</a:t>
            </a:r>
          </a:p>
        </p:txBody>
      </p:sp>
      <p:pic>
        <p:nvPicPr>
          <p:cNvPr id="5" name="Picture Placeholder 4" descr="Drzewo Png Zdjęcia - darmowe pobieranie na Freepik">
            <a:extLst>
              <a:ext uri="{FF2B5EF4-FFF2-40B4-BE49-F238E27FC236}">
                <a16:creationId xmlns:a16="http://schemas.microsoft.com/office/drawing/2014/main" id="{051A1973-BC5B-3EB9-BCE2-239A55FDA7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644" r="26644"/>
          <a:stretch/>
        </p:blipFill>
        <p:spPr>
          <a:xfrm rot="10800000"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82644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 err="1"/>
              <a:t>Drzewo</a:t>
            </a:r>
          </a:p>
        </p:txBody>
      </p:sp>
      <p:pic>
        <p:nvPicPr>
          <p:cNvPr id="5" name="Picture Placeholder 4" descr="Drzewo Png Zdjęcia - darmowe pobieranie na Freepik">
            <a:extLst>
              <a:ext uri="{FF2B5EF4-FFF2-40B4-BE49-F238E27FC236}">
                <a16:creationId xmlns:a16="http://schemas.microsoft.com/office/drawing/2014/main" id="{051A1973-BC5B-3EB9-BCE2-239A55FDA7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644" r="26644"/>
          <a:stretch/>
        </p:blipFill>
        <p:spPr>
          <a:xfrm rot="10800000">
            <a:off x="443345" y="0"/>
            <a:ext cx="4344695" cy="6359525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2F8A15-FF0A-4038-9BC2-627B044823A6}"/>
              </a:ext>
            </a:extLst>
          </p:cNvPr>
          <p:cNvSpPr/>
          <p:nvPr/>
        </p:nvSpPr>
        <p:spPr>
          <a:xfrm>
            <a:off x="2109303" y="916608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8216DF-81A9-F78B-B524-55B678D0B7F2}"/>
              </a:ext>
            </a:extLst>
          </p:cNvPr>
          <p:cNvSpPr/>
          <p:nvPr/>
        </p:nvSpPr>
        <p:spPr>
          <a:xfrm>
            <a:off x="1159564" y="2352260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8FE675-D156-32C6-4F4C-B82741F59FF1}"/>
              </a:ext>
            </a:extLst>
          </p:cNvPr>
          <p:cNvSpPr/>
          <p:nvPr/>
        </p:nvSpPr>
        <p:spPr>
          <a:xfrm>
            <a:off x="3214848" y="2352260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A6F921-30E8-2575-EF5B-975DA8FA2BAF}"/>
              </a:ext>
            </a:extLst>
          </p:cNvPr>
          <p:cNvSpPr/>
          <p:nvPr/>
        </p:nvSpPr>
        <p:spPr>
          <a:xfrm>
            <a:off x="441737" y="3776868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13F9CE-CE58-C36C-BFF6-800CBD3DBD45}"/>
              </a:ext>
            </a:extLst>
          </p:cNvPr>
          <p:cNvSpPr/>
          <p:nvPr/>
        </p:nvSpPr>
        <p:spPr>
          <a:xfrm>
            <a:off x="1656519" y="3776868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C2C981-18A2-A6B0-FE05-53BD45978C4E}"/>
              </a:ext>
            </a:extLst>
          </p:cNvPr>
          <p:cNvSpPr/>
          <p:nvPr/>
        </p:nvSpPr>
        <p:spPr>
          <a:xfrm>
            <a:off x="2675579" y="3776867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58F1EC-81DC-F2F9-A4BF-A747C08E68B8}"/>
              </a:ext>
            </a:extLst>
          </p:cNvPr>
          <p:cNvSpPr/>
          <p:nvPr/>
        </p:nvSpPr>
        <p:spPr>
          <a:xfrm>
            <a:off x="3841530" y="3776866"/>
            <a:ext cx="739913" cy="7288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6CF9AE-99E5-98AA-ED9F-D2013998447C}"/>
              </a:ext>
            </a:extLst>
          </p:cNvPr>
          <p:cNvSpPr/>
          <p:nvPr/>
        </p:nvSpPr>
        <p:spPr>
          <a:xfrm rot="3540000">
            <a:off x="2733062" y="1577620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39E7A3-77AB-4A16-53A9-A5DC91FD0EE2}"/>
              </a:ext>
            </a:extLst>
          </p:cNvPr>
          <p:cNvSpPr/>
          <p:nvPr/>
        </p:nvSpPr>
        <p:spPr>
          <a:xfrm rot="3540000">
            <a:off x="3669495" y="2982270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0FBD40-7B3F-78EA-E507-2DAA642487C1}"/>
              </a:ext>
            </a:extLst>
          </p:cNvPr>
          <p:cNvSpPr/>
          <p:nvPr/>
        </p:nvSpPr>
        <p:spPr>
          <a:xfrm rot="3540000">
            <a:off x="1539567" y="2982269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24E0DA-482E-BB8C-CF61-414B11F04600}"/>
              </a:ext>
            </a:extLst>
          </p:cNvPr>
          <p:cNvSpPr/>
          <p:nvPr/>
        </p:nvSpPr>
        <p:spPr>
          <a:xfrm rot="7740000">
            <a:off x="1695640" y="1577619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14AB6C-13F4-F28A-275F-1427FE570781}"/>
              </a:ext>
            </a:extLst>
          </p:cNvPr>
          <p:cNvSpPr/>
          <p:nvPr/>
        </p:nvSpPr>
        <p:spPr>
          <a:xfrm rot="7740000">
            <a:off x="750025" y="2954727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B64E49-76ED-BA6A-CCAB-39CCAF92A3CA}"/>
              </a:ext>
            </a:extLst>
          </p:cNvPr>
          <p:cNvSpPr/>
          <p:nvPr/>
        </p:nvSpPr>
        <p:spPr>
          <a:xfrm rot="7740000">
            <a:off x="2806506" y="2954726"/>
            <a:ext cx="530086" cy="894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DF2A09-7073-5089-4B29-EDD985D7601C}"/>
              </a:ext>
            </a:extLst>
          </p:cNvPr>
          <p:cNvSpPr txBox="1"/>
          <p:nvPr/>
        </p:nvSpPr>
        <p:spPr>
          <a:xfrm>
            <a:off x="1391079" y="1277185"/>
            <a:ext cx="530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  <a:cs typeface="Sabon Next LT"/>
              </a:rPr>
              <a:t>Tak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3CA14-2724-2583-9827-C8D93F742019}"/>
              </a:ext>
            </a:extLst>
          </p:cNvPr>
          <p:cNvSpPr txBox="1"/>
          <p:nvPr/>
        </p:nvSpPr>
        <p:spPr>
          <a:xfrm>
            <a:off x="3052789" y="1277184"/>
            <a:ext cx="787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  <a:cs typeface="Sabon Next LT"/>
              </a:rPr>
              <a:t>Nie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3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79F1AC7-A296-606C-2DC8-66EA8074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diagram of a heart attack&#10;&#10;AI-generated content may be incorrect.">
            <a:extLst>
              <a:ext uri="{FF2B5EF4-FFF2-40B4-BE49-F238E27FC236}">
                <a16:creationId xmlns:a16="http://schemas.microsoft.com/office/drawing/2014/main" id="{9AE81B02-07E1-9345-FA0C-B524BF0A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86" y="381000"/>
            <a:ext cx="9324028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 err="1"/>
              <a:t>Problemy</a:t>
            </a:r>
          </a:p>
        </p:txBody>
      </p:sp>
      <p:pic>
        <p:nvPicPr>
          <p:cNvPr id="4" name="Picture 3" descr="Ikar i Dedal” - Biały Orzeł">
            <a:extLst>
              <a:ext uri="{FF2B5EF4-FFF2-40B4-BE49-F238E27FC236}">
                <a16:creationId xmlns:a16="http://schemas.microsoft.com/office/drawing/2014/main" id="{3BAACB9F-0A5E-E1A8-4BFA-B7BB89A5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304" y="878378"/>
            <a:ext cx="6302678" cy="5163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F86BF4-8ED0-34E2-933F-C000A80F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573851"/>
          </a:xfrm>
        </p:spPr>
        <p:txBody>
          <a:bodyPr/>
          <a:lstStyle/>
          <a:p>
            <a:r>
              <a:rPr lang="en-US" dirty="0" err="1"/>
              <a:t>Drzewo</a:t>
            </a:r>
          </a:p>
        </p:txBody>
      </p:sp>
      <p:pic>
        <p:nvPicPr>
          <p:cNvPr id="5" name="Picture Placeholder 4" descr="Drzewo Png Zdjęcia - darmowe pobieranie na Freepik">
            <a:extLst>
              <a:ext uri="{FF2B5EF4-FFF2-40B4-BE49-F238E27FC236}">
                <a16:creationId xmlns:a16="http://schemas.microsoft.com/office/drawing/2014/main" id="{051A1973-BC5B-3EB9-BCE2-239A55FDA7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6644" r="26644"/>
          <a:stretch/>
        </p:blipFill>
        <p:spPr/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4F1509F-79EC-DD52-6EB9-B956A99B5238}"/>
              </a:ext>
            </a:extLst>
          </p:cNvPr>
          <p:cNvSpPr/>
          <p:nvPr/>
        </p:nvSpPr>
        <p:spPr>
          <a:xfrm>
            <a:off x="1419616" y="1419616"/>
            <a:ext cx="845506" cy="7828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AD6076-F4BC-115A-5FCA-68DD6AFBC72C}"/>
              </a:ext>
            </a:extLst>
          </p:cNvPr>
          <p:cNvSpPr/>
          <p:nvPr/>
        </p:nvSpPr>
        <p:spPr>
          <a:xfrm>
            <a:off x="3044603" y="1419615"/>
            <a:ext cx="845506" cy="7828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0C33CC-47B4-45AB-0A9E-8D30D7B5149A}"/>
                  </a:ext>
                </a:extLst>
              </p14:cNvPr>
              <p14:cNvContentPartPr/>
              <p14:nvPr/>
            </p14:nvContentPartPr>
            <p14:xfrm>
              <a:off x="1849354" y="1845665"/>
              <a:ext cx="144664" cy="1602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0C33CC-47B4-45AB-0A9E-8D30D7B51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1406" y="1828058"/>
                <a:ext cx="180202" cy="19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F9CEEE-55DF-B75A-C84A-72F5F62972B8}"/>
                  </a:ext>
                </a:extLst>
              </p14:cNvPr>
              <p14:cNvContentPartPr/>
              <p14:nvPr/>
            </p14:nvContentPartPr>
            <p14:xfrm>
              <a:off x="1854808" y="1850022"/>
              <a:ext cx="117188" cy="1347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F9CEEE-55DF-B75A-C84A-72F5F62972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6889" y="1832409"/>
                <a:ext cx="152667" cy="170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A0F8BB-2FBF-2D51-A75C-C3DB6D5FD722}"/>
                  </a:ext>
                </a:extLst>
              </p14:cNvPr>
              <p14:cNvContentPartPr/>
              <p14:nvPr/>
            </p14:nvContentPartPr>
            <p14:xfrm>
              <a:off x="3530828" y="1857461"/>
              <a:ext cx="102349" cy="10421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A0F8BB-2FBF-2D51-A75C-C3DB6D5FD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2872" y="1839853"/>
                <a:ext cx="137902" cy="139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647F0B-F03B-F0E7-FBAD-A36651364240}"/>
                  </a:ext>
                </a:extLst>
              </p14:cNvPr>
              <p14:cNvContentPartPr/>
              <p14:nvPr/>
            </p14:nvContentPartPr>
            <p14:xfrm>
              <a:off x="1632194" y="925202"/>
              <a:ext cx="891889" cy="89188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647F0B-F03B-F0E7-FBAD-A36651364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6562" y="889570"/>
                <a:ext cx="963514" cy="96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882781-7839-64DB-FF58-24959662C799}"/>
                  </a:ext>
                </a:extLst>
              </p14:cNvPr>
              <p14:cNvContentPartPr/>
              <p14:nvPr/>
            </p14:nvContentPartPr>
            <p14:xfrm>
              <a:off x="2901863" y="1004201"/>
              <a:ext cx="959386" cy="79119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882781-7839-64DB-FF58-24959662C7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877" y="968221"/>
                <a:ext cx="1030998" cy="86279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785BD4A-AA16-354C-A12F-F1BBA518AC4B}"/>
              </a:ext>
            </a:extLst>
          </p:cNvPr>
          <p:cNvSpPr txBox="1"/>
          <p:nvPr/>
        </p:nvSpPr>
        <p:spPr>
          <a:xfrm>
            <a:off x="5835041" y="37257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abon Next LT"/>
              </a:rPr>
              <a:t>A </a:t>
            </a:r>
            <a:r>
              <a:rPr lang="en-US" dirty="0" err="1">
                <a:cs typeface="Sabon Next LT"/>
              </a:rPr>
              <a:t>szczególnie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rekurencja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865270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Office PowerPoint</Application>
  <PresentationFormat>Widescreen</PresentationFormat>
  <Paragraphs>120</Paragraphs>
  <Slides>23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Custom</vt:lpstr>
      <vt:lpstr>Ewolucja Strategii Gry w Pokera</vt:lpstr>
      <vt:lpstr>Cel</vt:lpstr>
      <vt:lpstr>PLan Działania</vt:lpstr>
      <vt:lpstr>Drzewo</vt:lpstr>
      <vt:lpstr>Drzewo</vt:lpstr>
      <vt:lpstr>Drzewo</vt:lpstr>
      <vt:lpstr>PowerPoint Presentation</vt:lpstr>
      <vt:lpstr>Problemy</vt:lpstr>
      <vt:lpstr>Drzewo</vt:lpstr>
      <vt:lpstr>Poruszanie się po Drzewie</vt:lpstr>
      <vt:lpstr>Uczenie bez nadzoru</vt:lpstr>
      <vt:lpstr>Fitness Function</vt:lpstr>
      <vt:lpstr>Poker</vt:lpstr>
      <vt:lpstr>Poker</vt:lpstr>
      <vt:lpstr>Algorytm Genetyczny</vt:lpstr>
      <vt:lpstr>PowerPoint Presentation</vt:lpstr>
      <vt:lpstr>Cechy</vt:lpstr>
      <vt:lpstr>Wyniki</vt:lpstr>
      <vt:lpstr>Najlepsze Strategie</vt:lpstr>
      <vt:lpstr>Wnioski</vt:lpstr>
      <vt:lpstr>Wnioski</vt:lpstr>
      <vt:lpstr>Dalsze Możliwości I Problemy do Rozwiązania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284</cp:revision>
  <dcterms:created xsi:type="dcterms:W3CDTF">2023-12-10T16:20:53Z</dcterms:created>
  <dcterms:modified xsi:type="dcterms:W3CDTF">2025-01-27T07:51:00Z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